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9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13" r:id="rId31"/>
    <p:sldId id="314" r:id="rId32"/>
    <p:sldId id="285" r:id="rId33"/>
    <p:sldId id="316" r:id="rId34"/>
    <p:sldId id="286" r:id="rId35"/>
    <p:sldId id="287" r:id="rId36"/>
    <p:sldId id="288" r:id="rId37"/>
    <p:sldId id="322" r:id="rId38"/>
    <p:sldId id="323" r:id="rId39"/>
    <p:sldId id="318" r:id="rId40"/>
    <p:sldId id="319" r:id="rId41"/>
    <p:sldId id="320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317" r:id="rId53"/>
    <p:sldId id="303" r:id="rId54"/>
    <p:sldId id="304" r:id="rId55"/>
    <p:sldId id="305" r:id="rId56"/>
    <p:sldId id="306" r:id="rId57"/>
    <p:sldId id="307" r:id="rId58"/>
    <p:sldId id="311" r:id="rId59"/>
    <p:sldId id="321" r:id="rId60"/>
    <p:sldId id="312" r:id="rId61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64"/>
      <p:italic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함초롬돋움" panose="020B0504000101010101" pitchFamily="50" charset="-127"/>
      <p:regular r:id="rId68"/>
      <p:bold r:id="rId69"/>
    </p:embeddedFont>
    <p:embeddedFont>
      <p:font typeface="나눔바른고딕" panose="020B0600000101010101" charset="-127"/>
      <p:regular r:id="rId70"/>
      <p:bold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4">
          <p15:clr>
            <a:srgbClr val="A4A3A4"/>
          </p15:clr>
        </p15:guide>
        <p15:guide id="2" orient="horz" pos="3162">
          <p15:clr>
            <a:srgbClr val="A4A3A4"/>
          </p15:clr>
        </p15:guide>
        <p15:guide id="3" pos="1201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987"/>
    <p:restoredTop sz="70968"/>
  </p:normalViewPr>
  <p:slideViewPr>
    <p:cSldViewPr snapToGrid="0">
      <p:cViewPr>
        <p:scale>
          <a:sx n="100" d="100"/>
          <a:sy n="100" d="100"/>
        </p:scale>
        <p:origin x="1536" y="252"/>
      </p:cViewPr>
      <p:guideLst>
        <p:guide orient="horz" pos="54"/>
        <p:guide orient="horz" pos="3162"/>
        <p:guide pos="1201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D2F78AE-1DC9-4E95-AA68-17EB8BC53BA7}" type="datetime1">
              <a:rPr lang="ko-KR" altLang="en-US"/>
              <a:pPr lvl="0">
                <a:defRPr lang="ko-KR" altLang="en-US"/>
              </a:pPr>
              <a:t>2018-12-16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C24B3AB-AE88-4FF7-8FA7-DE4678F6F0B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2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C2159322-6C85-4127-9E81-7F8BF0D70E1A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2AEA76D6-C0AA-410F-9DDC-526F0CB07C6D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986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지금부터 인디스커 팀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012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인더뮤직에서는 버스커를 소개하는 페이지가 있어 버스커 홍보에 도움이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31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브로슈어처럼 생긴 홍보와 판매 위주의 정보는 사용자에게 일회성 정보만을 제공합니다</a:t>
            </a:r>
            <a:r>
              <a:rPr lang="en-US" altLang="ko-KR"/>
              <a:t>. </a:t>
            </a:r>
            <a:r>
              <a:rPr lang="ko-KR" altLang="en-US"/>
              <a:t>또한 버스킹 플레이어와 마찬가지로 버스커와 무대제공자를 대상으로 한 페이지가 많아 일반인이 버스킹을 즐길 수 있는 컨텐츠가 부족합니다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2327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두 사이트의 단점을 보완하고 장점을 살리기 위해 저희는 </a:t>
            </a:r>
            <a:r>
              <a:rPr lang="en-US" altLang="ko-KR"/>
              <a:t>4</a:t>
            </a:r>
            <a:r>
              <a:rPr lang="ko-KR" altLang="en-US"/>
              <a:t>가지 해결 방안을 토대로 프로그램을 만들었습니다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첫번째는 관객</a:t>
            </a:r>
            <a:r>
              <a:rPr lang="en-US" altLang="ko-KR"/>
              <a:t>(</a:t>
            </a:r>
            <a:r>
              <a:rPr lang="ko-KR" altLang="en-US"/>
              <a:t>일반인</a:t>
            </a:r>
            <a:r>
              <a:rPr lang="en-US" altLang="ko-KR"/>
              <a:t>)</a:t>
            </a:r>
            <a:r>
              <a:rPr lang="ko-KR" altLang="en-US"/>
              <a:t>들이 버스킹 정보를 쉽게 접근하게 만드는 것입니다</a:t>
            </a:r>
            <a:r>
              <a:rPr lang="en-US" altLang="ko-KR"/>
              <a:t>. </a:t>
            </a:r>
            <a:r>
              <a:rPr lang="ko-KR" altLang="en-US"/>
              <a:t>공연일정 뿐 아니라</a:t>
            </a:r>
            <a:r>
              <a:rPr lang="en-US" altLang="ko-KR"/>
              <a:t>, </a:t>
            </a:r>
            <a:r>
              <a:rPr lang="ko-KR" altLang="en-US"/>
              <a:t>지도를 통한 내 주변 공연 검색</a:t>
            </a:r>
            <a:r>
              <a:rPr lang="en-US" altLang="ko-KR"/>
              <a:t>, </a:t>
            </a:r>
            <a:r>
              <a:rPr lang="ko-KR" altLang="en-US"/>
              <a:t>무대 공연 사진</a:t>
            </a:r>
            <a:r>
              <a:rPr lang="en-US" altLang="ko-KR"/>
              <a:t>/</a:t>
            </a:r>
            <a:r>
              <a:rPr lang="ko-KR" altLang="en-US"/>
              <a:t>동영상을 제공함으로써 현장은 물론 방안 </a:t>
            </a:r>
            <a:r>
              <a:rPr lang="en-US" altLang="ko-KR"/>
              <a:t>1</a:t>
            </a:r>
            <a:r>
              <a:rPr lang="ko-KR" altLang="en-US"/>
              <a:t>열에서도 버스킹을 즐길 수 있도록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56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두번째 방법은 제한되지 않은 장소입니다</a:t>
            </a:r>
            <a:r>
              <a:rPr lang="en-US" altLang="ko-KR"/>
              <a:t>. </a:t>
            </a:r>
            <a:r>
              <a:rPr lang="ko-KR" altLang="en-US"/>
              <a:t>무대 제공자와의 체결된 일정만 올리는 것이 아닌</a:t>
            </a:r>
            <a:r>
              <a:rPr lang="en-US" altLang="ko-KR"/>
              <a:t>, </a:t>
            </a:r>
            <a:r>
              <a:rPr lang="ko-KR" altLang="en-US"/>
              <a:t>자신이 원하는 위치를 지도에 표시하여 공연 일정에 올릴 수 있습니다</a:t>
            </a:r>
            <a:r>
              <a:rPr lang="en-US" altLang="ko-KR"/>
              <a:t>. </a:t>
            </a:r>
            <a:r>
              <a:rPr lang="ko-KR" altLang="en-US"/>
              <a:t>예를 들어 제가 강남역 </a:t>
            </a:r>
            <a:r>
              <a:rPr lang="en-US" altLang="ko-KR"/>
              <a:t>5</a:t>
            </a:r>
            <a:r>
              <a:rPr lang="ko-KR" altLang="en-US"/>
              <a:t>번 출구 옆에서 공연을 하고 싶은 경우</a:t>
            </a:r>
            <a:r>
              <a:rPr lang="en-US" altLang="ko-KR"/>
              <a:t>, </a:t>
            </a:r>
            <a:r>
              <a:rPr lang="ko-KR" altLang="en-US"/>
              <a:t>지도에 그 위치를 표시하면</a:t>
            </a:r>
            <a:r>
              <a:rPr lang="en-US" altLang="ko-KR"/>
              <a:t>, </a:t>
            </a:r>
            <a:r>
              <a:rPr lang="ko-KR" altLang="en-US"/>
              <a:t>해당 위치가 버스킹 위치에 표시됩니다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260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세번째 방안은 다양한 버스커 홍보매체를 제공하는 것 입니다</a:t>
            </a:r>
            <a:r>
              <a:rPr lang="en-US" altLang="ko-KR"/>
              <a:t>. </a:t>
            </a:r>
            <a:r>
              <a:rPr lang="ko-KR" altLang="en-US"/>
              <a:t>형식에 맞춰진 홍보가 아닌</a:t>
            </a:r>
            <a:r>
              <a:rPr lang="en-US" altLang="ko-KR"/>
              <a:t>, </a:t>
            </a:r>
            <a:r>
              <a:rPr lang="ko-KR" altLang="en-US"/>
              <a:t>버스커가 직접 자신의 사진과 동영상</a:t>
            </a:r>
            <a:r>
              <a:rPr lang="en-US" altLang="ko-KR"/>
              <a:t>, </a:t>
            </a:r>
            <a:r>
              <a:rPr lang="ko-KR" altLang="en-US"/>
              <a:t>댓글을 달면서 다양한 방법으로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179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이어서 저희 </a:t>
            </a:r>
            <a:r>
              <a:rPr lang="ko-KR" altLang="en-US" dirty="0" err="1"/>
              <a:t>인디스커의</a:t>
            </a:r>
            <a:r>
              <a:rPr lang="ko-KR" altLang="en-US" dirty="0"/>
              <a:t> 시스템 </a:t>
            </a:r>
            <a:r>
              <a:rPr lang="ko-KR" altLang="en-US" dirty="0" err="1"/>
              <a:t>아키텍쳐에</a:t>
            </a:r>
            <a:r>
              <a:rPr lang="ko-KR" altLang="en-US" dirty="0"/>
              <a:t>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88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UI </a:t>
            </a:r>
            <a:r>
              <a:rPr lang="en-US" altLang="ko-KR" dirty="0" err="1"/>
              <a:t>ProtoType</a:t>
            </a:r>
            <a:r>
              <a:rPr lang="ko-KR" altLang="en-US" dirty="0"/>
              <a:t>으로 </a:t>
            </a:r>
            <a:r>
              <a:rPr lang="en-US" altLang="ko-KR" dirty="0" err="1"/>
              <a:t>KaKao</a:t>
            </a:r>
            <a:r>
              <a:rPr lang="en-US" altLang="ko-KR" dirty="0"/>
              <a:t> Oven</a:t>
            </a:r>
            <a:r>
              <a:rPr lang="ko-KR" altLang="en-US" dirty="0"/>
              <a:t>을 사용해서 피드백을 통해서 총 </a:t>
            </a:r>
            <a:r>
              <a:rPr lang="en-US" altLang="ko-KR" dirty="0"/>
              <a:t>4</a:t>
            </a:r>
            <a:r>
              <a:rPr lang="ko-KR" altLang="en-US" dirty="0"/>
              <a:t>차에 걸쳐서 </a:t>
            </a:r>
            <a:r>
              <a:rPr lang="ko-KR" altLang="en-US" dirty="0" err="1"/>
              <a:t>인디스커의</a:t>
            </a:r>
            <a:r>
              <a:rPr lang="ko-KR" altLang="en-US" dirty="0"/>
              <a:t> 디자인을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672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다음은 </a:t>
            </a:r>
            <a:r>
              <a:rPr lang="ko-KR" altLang="en-US" dirty="0" err="1"/>
              <a:t>유스케이스</a:t>
            </a:r>
            <a:r>
              <a:rPr lang="ko-KR" altLang="en-US" dirty="0"/>
              <a:t> 입니다</a:t>
            </a:r>
            <a:r>
              <a:rPr lang="en-US" altLang="ko-KR" dirty="0"/>
              <a:t>.  </a:t>
            </a:r>
            <a:r>
              <a:rPr lang="ko-KR" altLang="en-US" dirty="0"/>
              <a:t>팀원간 의견과 구현방향이 </a:t>
            </a:r>
            <a:r>
              <a:rPr lang="ko-KR" altLang="en-US" dirty="0" err="1"/>
              <a:t>다르기때문에</a:t>
            </a:r>
            <a:r>
              <a:rPr lang="ko-KR" altLang="en-US" dirty="0"/>
              <a:t> </a:t>
            </a:r>
            <a:r>
              <a:rPr lang="ko-KR" altLang="en-US" dirty="0" err="1"/>
              <a:t>유스케이스를</a:t>
            </a:r>
            <a:r>
              <a:rPr lang="ko-KR" altLang="en-US" dirty="0"/>
              <a:t> 만들어서 의견을 통일하고 원하는 방향으로 시스템을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933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다음은 </a:t>
            </a:r>
            <a:r>
              <a:rPr lang="ko-KR" altLang="en-US" dirty="0" err="1"/>
              <a:t>유스케이스</a:t>
            </a:r>
            <a:r>
              <a:rPr lang="ko-KR" altLang="en-US" dirty="0"/>
              <a:t> 입니다</a:t>
            </a:r>
            <a:r>
              <a:rPr lang="en-US" altLang="ko-KR" dirty="0"/>
              <a:t>.  </a:t>
            </a:r>
            <a:r>
              <a:rPr lang="ko-KR" altLang="en-US" dirty="0"/>
              <a:t>팀원간 의견과 구현방향이 </a:t>
            </a:r>
            <a:r>
              <a:rPr lang="ko-KR" altLang="en-US" dirty="0" err="1"/>
              <a:t>다르기때문에</a:t>
            </a:r>
            <a:r>
              <a:rPr lang="ko-KR" altLang="en-US" dirty="0"/>
              <a:t> </a:t>
            </a:r>
            <a:r>
              <a:rPr lang="ko-KR" altLang="en-US" dirty="0" err="1"/>
              <a:t>유스케이스를</a:t>
            </a:r>
            <a:r>
              <a:rPr lang="ko-KR" altLang="en-US" dirty="0"/>
              <a:t> 만들어서 의견을 통일하고 원하는 방향으로 시스템을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782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13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저희 발표는 주제선정 </a:t>
            </a:r>
            <a:r>
              <a:rPr lang="en-US" altLang="ko-KR"/>
              <a:t>– </a:t>
            </a:r>
            <a:r>
              <a:rPr lang="ko-KR" altLang="en-US"/>
              <a:t>주요기능 소개 </a:t>
            </a:r>
            <a:r>
              <a:rPr lang="en-US" altLang="ko-KR"/>
              <a:t>– </a:t>
            </a:r>
            <a:r>
              <a:rPr lang="ko-KR" altLang="en-US"/>
              <a:t>시연 동영상 </a:t>
            </a:r>
            <a:r>
              <a:rPr lang="en-US" altLang="ko-KR"/>
              <a:t>– </a:t>
            </a:r>
            <a:r>
              <a:rPr lang="ko-KR" altLang="en-US"/>
              <a:t>시스템 아키텍쳐</a:t>
            </a:r>
            <a:r>
              <a:rPr lang="en-US" altLang="ko-KR"/>
              <a:t> – </a:t>
            </a:r>
            <a:r>
              <a:rPr lang="ko-KR" altLang="en-US"/>
              <a:t>팀원소개 순으로 진행됩니다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97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유스케이스</a:t>
            </a:r>
            <a:r>
              <a:rPr lang="ko-KR" altLang="en-US" dirty="0"/>
              <a:t> 명세서를 참고함으로써 시스템이나 기능을 좀 더 수월하게 구현할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368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719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다음 약 </a:t>
            </a:r>
            <a:r>
              <a:rPr lang="en-US" altLang="ko-KR" dirty="0"/>
              <a:t>10</a:t>
            </a:r>
            <a:r>
              <a:rPr lang="ko-KR" altLang="en-US" dirty="0"/>
              <a:t>번의 작업을 통해 </a:t>
            </a:r>
            <a:r>
              <a:rPr lang="en-US" altLang="ko-KR" dirty="0"/>
              <a:t>DB MODELING</a:t>
            </a:r>
            <a:r>
              <a:rPr lang="ko-KR" altLang="en-US" dirty="0"/>
              <a:t>을 완성하였습니다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221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각 팀원들이 맡은 기능을 구현하고 디자인 구성이 </a:t>
            </a:r>
            <a:r>
              <a:rPr lang="ko-KR" altLang="en-US" dirty="0" err="1"/>
              <a:t>어느정도까지</a:t>
            </a:r>
            <a:r>
              <a:rPr lang="ko-KR" altLang="en-US" dirty="0"/>
              <a:t> 진행되었는지 한눈에 관리할 수 있기 때문에 </a:t>
            </a:r>
            <a:r>
              <a:rPr lang="ko-KR" altLang="en-US" dirty="0" err="1"/>
              <a:t>칸반보드로</a:t>
            </a:r>
            <a:r>
              <a:rPr lang="ko-KR" altLang="en-US" dirty="0"/>
              <a:t> </a:t>
            </a:r>
            <a:r>
              <a:rPr lang="en-US" altLang="ko-KR" dirty="0" err="1"/>
              <a:t>Trello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560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그리고 </a:t>
            </a:r>
            <a:r>
              <a:rPr lang="en-US" altLang="ko-KR" dirty="0" err="1"/>
              <a:t>git</a:t>
            </a:r>
            <a:r>
              <a:rPr lang="ko-KR" altLang="en-US" dirty="0"/>
              <a:t>을 통해 프로젝트 유지보수 및 분산관리를 하였고 </a:t>
            </a:r>
            <a:r>
              <a:rPr lang="en-US" altLang="ko-KR" dirty="0" err="1"/>
              <a:t>gitHub</a:t>
            </a:r>
            <a:r>
              <a:rPr lang="ko-KR" altLang="en-US" dirty="0"/>
              <a:t>를 사용하여 하나의 </a:t>
            </a:r>
            <a:r>
              <a:rPr lang="ko-KR" altLang="en-US" dirty="0" err="1"/>
              <a:t>스토리지를</a:t>
            </a:r>
            <a:r>
              <a:rPr lang="ko-KR" altLang="en-US" dirty="0"/>
              <a:t> </a:t>
            </a:r>
            <a:r>
              <a:rPr lang="ko-KR" altLang="en-US" dirty="0" err="1"/>
              <a:t>여러명이</a:t>
            </a:r>
            <a:r>
              <a:rPr lang="ko-KR" altLang="en-US" dirty="0"/>
              <a:t> 공동으로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031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그리고 </a:t>
            </a:r>
            <a:r>
              <a:rPr lang="en-US" altLang="ko-KR" dirty="0" err="1"/>
              <a:t>git</a:t>
            </a:r>
            <a:r>
              <a:rPr lang="ko-KR" altLang="en-US" dirty="0"/>
              <a:t>을 통해 프로젝트 유지보수 및 분산관리를 하였고 </a:t>
            </a:r>
            <a:r>
              <a:rPr lang="en-US" altLang="ko-KR" dirty="0" err="1"/>
              <a:t>gitHub</a:t>
            </a:r>
            <a:r>
              <a:rPr lang="ko-KR" altLang="en-US" dirty="0"/>
              <a:t>를 사용하여 하나의 </a:t>
            </a:r>
            <a:r>
              <a:rPr lang="ko-KR" altLang="en-US" dirty="0" err="1"/>
              <a:t>스토리지를</a:t>
            </a:r>
            <a:r>
              <a:rPr lang="ko-KR" altLang="en-US" dirty="0"/>
              <a:t> </a:t>
            </a:r>
            <a:r>
              <a:rPr lang="ko-KR" altLang="en-US" dirty="0" err="1"/>
              <a:t>여러명이</a:t>
            </a:r>
            <a:r>
              <a:rPr lang="ko-KR" altLang="en-US" dirty="0"/>
              <a:t> 공동으로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56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그리고 </a:t>
            </a:r>
            <a:r>
              <a:rPr lang="en-US" altLang="ko-KR" dirty="0" err="1"/>
              <a:t>git</a:t>
            </a:r>
            <a:r>
              <a:rPr lang="ko-KR" altLang="en-US" dirty="0"/>
              <a:t>을 통해 프로젝트 유지보수 및 분산관리를 하였고 </a:t>
            </a:r>
            <a:r>
              <a:rPr lang="en-US" altLang="ko-KR" dirty="0" err="1"/>
              <a:t>gitHub</a:t>
            </a:r>
            <a:r>
              <a:rPr lang="ko-KR" altLang="en-US" dirty="0"/>
              <a:t>를 사용하여 하나의 </a:t>
            </a:r>
            <a:r>
              <a:rPr lang="ko-KR" altLang="en-US" dirty="0" err="1"/>
              <a:t>스토리지를</a:t>
            </a:r>
            <a:r>
              <a:rPr lang="ko-KR" altLang="en-US" dirty="0"/>
              <a:t> </a:t>
            </a:r>
            <a:r>
              <a:rPr lang="ko-KR" altLang="en-US" dirty="0" err="1"/>
              <a:t>여러명이</a:t>
            </a:r>
            <a:r>
              <a:rPr lang="ko-KR" altLang="en-US" dirty="0"/>
              <a:t> 공동으로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607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인디스커</a:t>
            </a:r>
            <a:r>
              <a:rPr lang="ko-KR" altLang="en-US" dirty="0"/>
              <a:t> 개발환경입니다</a:t>
            </a:r>
            <a:r>
              <a:rPr lang="en-US" altLang="ko-KR" dirty="0"/>
              <a:t>. </a:t>
            </a:r>
            <a:r>
              <a:rPr lang="ko-KR" altLang="en-US" dirty="0" err="1"/>
              <a:t>다른팀과</a:t>
            </a:r>
            <a:r>
              <a:rPr lang="ko-KR" altLang="en-US" dirty="0"/>
              <a:t> 대체적으로 비슷한 개발 환경을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412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859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02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 주제 선정입니다</a:t>
            </a:r>
            <a:r>
              <a:rPr lang="en-US" altLang="ko-KR"/>
              <a:t>. </a:t>
            </a:r>
            <a:r>
              <a:rPr lang="ko-KR" altLang="en-US"/>
              <a:t>이 곳에서는 크게 현재 상황과 문제점</a:t>
            </a:r>
            <a:r>
              <a:rPr lang="en-US" altLang="ko-KR"/>
              <a:t>, </a:t>
            </a:r>
            <a:r>
              <a:rPr lang="ko-KR" altLang="en-US"/>
              <a:t>이를 해결하기 위한 방법과 기대되는 이점</a:t>
            </a:r>
            <a:r>
              <a:rPr lang="en-US" altLang="ko-KR"/>
              <a:t>, </a:t>
            </a:r>
            <a:r>
              <a:rPr lang="ko-KR" altLang="en-US"/>
              <a:t>마지막으로 저희 사이트의 타켓 유저 순으로 발표하도록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99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인디스커의</a:t>
            </a:r>
            <a:r>
              <a:rPr lang="ko-KR" altLang="en-US" dirty="0"/>
              <a:t> 시스템 구성을 간단하게 소개하겠습니다</a:t>
            </a:r>
            <a:r>
              <a:rPr lang="en-US" altLang="ko-KR" dirty="0"/>
              <a:t>. </a:t>
            </a:r>
            <a:r>
              <a:rPr lang="ko-KR" altLang="en-US" dirty="0"/>
              <a:t>유저가 </a:t>
            </a:r>
            <a:r>
              <a:rPr lang="ko-KR" altLang="en-US" dirty="0" err="1"/>
              <a:t>인디스커를</a:t>
            </a:r>
            <a:r>
              <a:rPr lang="ko-KR" altLang="en-US" dirty="0"/>
              <a:t> 접속하게 되면 서버에 요청을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096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 dirty="0"/>
              <a:t>독립된 </a:t>
            </a:r>
            <a:r>
              <a:rPr lang="ko-KR" altLang="en-US" dirty="0" err="1"/>
              <a:t>쓰레드가</a:t>
            </a:r>
            <a:r>
              <a:rPr lang="ko-KR" altLang="en-US" dirty="0"/>
              <a:t> 필요한 기능을 구현하기 위해서 </a:t>
            </a:r>
            <a:r>
              <a:rPr lang="en-US" altLang="ko-KR" dirty="0"/>
              <a:t>Spring Web MVC </a:t>
            </a:r>
            <a:r>
              <a:rPr lang="ko-KR" altLang="en-US" dirty="0"/>
              <a:t>구조를 통해 각자의 역할을 수행합니다</a:t>
            </a:r>
            <a:r>
              <a:rPr lang="en-US" altLang="ko-KR" dirty="0"/>
              <a:t>. </a:t>
            </a:r>
            <a:r>
              <a:rPr lang="ko-KR" altLang="en-US" dirty="0"/>
              <a:t>데이터베이스가 필요하다면 </a:t>
            </a:r>
            <a:r>
              <a:rPr lang="en-US" altLang="ko-KR" dirty="0"/>
              <a:t>DBMS</a:t>
            </a:r>
            <a:r>
              <a:rPr lang="ko-KR" altLang="en-US" dirty="0"/>
              <a:t>를 이용하여 </a:t>
            </a:r>
            <a:r>
              <a:rPr lang="en-US" altLang="ko-KR" dirty="0"/>
              <a:t>DAO</a:t>
            </a:r>
            <a:r>
              <a:rPr lang="ko-KR" altLang="en-US" dirty="0"/>
              <a:t>를 </a:t>
            </a:r>
            <a:r>
              <a:rPr lang="ko-KR" altLang="en-US" dirty="0" err="1"/>
              <a:t>주입받아</a:t>
            </a:r>
            <a:r>
              <a:rPr lang="ko-KR" altLang="en-US" dirty="0"/>
              <a:t> 데이터베이스를 처리합니다</a:t>
            </a:r>
            <a:r>
              <a:rPr lang="en-US" altLang="ko-KR" dirty="0"/>
              <a:t>.</a:t>
            </a:r>
          </a:p>
          <a:p>
            <a:pPr marL="0" indent="0" algn="l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6058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서버가 외부 </a:t>
            </a:r>
            <a:r>
              <a:rPr lang="en-US" altLang="ko-KR" dirty="0"/>
              <a:t>API</a:t>
            </a:r>
            <a:r>
              <a:rPr lang="ko-KR" altLang="en-US" dirty="0"/>
              <a:t>와 관련된 요청을 받았다면 외부 </a:t>
            </a:r>
            <a:r>
              <a:rPr lang="en-US" altLang="ko-KR" dirty="0"/>
              <a:t>API</a:t>
            </a:r>
            <a:r>
              <a:rPr lang="ko-KR" altLang="en-US" dirty="0"/>
              <a:t>에게 접근허용과 관련된 토큰을 넘겨주고 토큰을 받은 외부 </a:t>
            </a:r>
            <a:r>
              <a:rPr lang="en-US" altLang="ko-KR" dirty="0"/>
              <a:t>API</a:t>
            </a:r>
            <a:r>
              <a:rPr lang="ko-KR" altLang="en-US" dirty="0"/>
              <a:t>는 서버가 필요한 데이터를 받습니다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896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그렇게 </a:t>
            </a:r>
            <a:r>
              <a:rPr lang="ko-KR" altLang="en-US" dirty="0" err="1"/>
              <a:t>렌더링된</a:t>
            </a:r>
            <a:r>
              <a:rPr lang="ko-KR" altLang="en-US" dirty="0"/>
              <a:t> </a:t>
            </a:r>
            <a:r>
              <a:rPr lang="ko-KR" altLang="en-US" dirty="0" err="1"/>
              <a:t>뷰를</a:t>
            </a:r>
            <a:r>
              <a:rPr lang="ko-KR" altLang="en-US" dirty="0"/>
              <a:t> 넘겨줌으로써 원하는 </a:t>
            </a:r>
            <a:r>
              <a:rPr lang="ko-KR" altLang="en-US" dirty="0" err="1"/>
              <a:t>웹페이지를</a:t>
            </a:r>
            <a:r>
              <a:rPr lang="ko-KR" altLang="en-US" dirty="0"/>
              <a:t> 출력하게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121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err="1" smtClean="0"/>
              <a:t>인디스커가</a:t>
            </a:r>
            <a:r>
              <a:rPr lang="ko-KR" altLang="en-US" dirty="0" smtClean="0"/>
              <a:t> 사용한 외부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MAP</a:t>
            </a:r>
            <a:r>
              <a:rPr lang="ko-KR" altLang="en-US" dirty="0"/>
              <a:t>과 관련된 </a:t>
            </a:r>
            <a:r>
              <a:rPr lang="en-US" altLang="ko-KR" dirty="0"/>
              <a:t>API</a:t>
            </a:r>
            <a:r>
              <a:rPr lang="ko-KR" altLang="en-US" dirty="0"/>
              <a:t>를 설명하겠습니다</a:t>
            </a:r>
            <a:r>
              <a:rPr lang="en-US" altLang="ko-KR" dirty="0"/>
              <a:t>. </a:t>
            </a:r>
            <a:r>
              <a:rPr lang="ko-KR" altLang="en-US" dirty="0" err="1"/>
              <a:t>첫번째는</a:t>
            </a:r>
            <a:r>
              <a:rPr lang="ko-KR" altLang="en-US" dirty="0"/>
              <a:t> 개인 스케줄 등록입니다</a:t>
            </a:r>
            <a:r>
              <a:rPr lang="en-US" altLang="ko-KR" dirty="0"/>
              <a:t>. </a:t>
            </a:r>
            <a:r>
              <a:rPr lang="ko-KR" altLang="en-US" dirty="0" err="1"/>
              <a:t>버스커회원이</a:t>
            </a:r>
            <a:r>
              <a:rPr lang="ko-KR" altLang="en-US" dirty="0"/>
              <a:t> 스케줄 등록을 위해 주소 검색을 실행하면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266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서버는 주소를 받아서 우편번호 </a:t>
            </a:r>
            <a:r>
              <a:rPr lang="en-US" altLang="ko-KR" dirty="0"/>
              <a:t>API</a:t>
            </a:r>
            <a:r>
              <a:rPr lang="ko-KR" altLang="en-US" dirty="0"/>
              <a:t>에게 주소를 넘겨서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351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우편번호 </a:t>
            </a:r>
            <a:r>
              <a:rPr lang="en-US" altLang="ko-KR" dirty="0"/>
              <a:t>API</a:t>
            </a:r>
            <a:r>
              <a:rPr lang="ko-KR" altLang="en-US" dirty="0"/>
              <a:t>는 서버로부터 받은 주소를 통해 자체 </a:t>
            </a:r>
            <a:r>
              <a:rPr lang="ko-KR" altLang="en-US" dirty="0" err="1"/>
              <a:t>필터링을</a:t>
            </a:r>
            <a:r>
              <a:rPr lang="ko-KR" altLang="en-US" dirty="0"/>
              <a:t> 통해 상세 주소를 서버에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86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서버는 </a:t>
            </a:r>
            <a:r>
              <a:rPr lang="ko-KR" altLang="en-US" dirty="0" err="1"/>
              <a:t>리턴받은</a:t>
            </a:r>
            <a:r>
              <a:rPr lang="ko-KR" altLang="en-US" dirty="0"/>
              <a:t> 상세주소를 다음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에게 넘겨줘서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862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다음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는 받은 상세주소를 통해 좌표를 연산하고 그 좌표를 중심으로 로딩된 </a:t>
            </a:r>
            <a:r>
              <a:rPr lang="ko-KR" altLang="en-US" dirty="0" err="1"/>
              <a:t>맵과</a:t>
            </a:r>
            <a:r>
              <a:rPr lang="ko-KR" altLang="en-US" dirty="0"/>
              <a:t> 함께 서버에 </a:t>
            </a:r>
            <a:r>
              <a:rPr lang="ko-KR" altLang="en-US" dirty="0" err="1"/>
              <a:t>리턴해줍니다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76077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서버는 </a:t>
            </a:r>
            <a:r>
              <a:rPr lang="ko-KR" altLang="en-US" dirty="0" err="1"/>
              <a:t>리턴받은</a:t>
            </a:r>
            <a:r>
              <a:rPr lang="ko-KR" altLang="en-US" dirty="0"/>
              <a:t> </a:t>
            </a:r>
            <a:r>
              <a:rPr lang="ko-KR" altLang="en-US" dirty="0" err="1"/>
              <a:t>맵과</a:t>
            </a:r>
            <a:r>
              <a:rPr lang="ko-KR" altLang="en-US" dirty="0"/>
              <a:t> 좌표를 통해 처음 </a:t>
            </a:r>
            <a:r>
              <a:rPr lang="ko-KR" altLang="en-US" dirty="0" err="1"/>
              <a:t>버스커회원이</a:t>
            </a:r>
            <a:r>
              <a:rPr lang="ko-KR" altLang="en-US" dirty="0"/>
              <a:t> 작성한 주소를 토대로 해당 주소의 </a:t>
            </a:r>
            <a:r>
              <a:rPr lang="ko-KR" altLang="en-US" dirty="0" err="1"/>
              <a:t>마커를</a:t>
            </a:r>
            <a:r>
              <a:rPr lang="ko-KR" altLang="en-US" dirty="0"/>
              <a:t> 찍은 </a:t>
            </a:r>
            <a:r>
              <a:rPr lang="ko-KR" altLang="en-US" dirty="0" err="1"/>
              <a:t>렌더링된</a:t>
            </a:r>
            <a:r>
              <a:rPr lang="ko-KR" altLang="en-US" dirty="0"/>
              <a:t>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err="1"/>
              <a:t>뷰에</a:t>
            </a:r>
            <a:r>
              <a:rPr lang="ko-KR" altLang="en-US" dirty="0"/>
              <a:t> 출력시킵니다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97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396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714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1995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816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284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다음은 </a:t>
            </a:r>
            <a:r>
              <a:rPr lang="ko-KR" altLang="en-US" dirty="0" err="1"/>
              <a:t>카르셀을</a:t>
            </a:r>
            <a:r>
              <a:rPr lang="ko-KR" altLang="en-US" dirty="0"/>
              <a:t> </a:t>
            </a:r>
            <a:r>
              <a:rPr lang="ko-KR" altLang="en-US" dirty="0" err="1"/>
              <a:t>적용하기위해</a:t>
            </a:r>
            <a:r>
              <a:rPr lang="ko-KR" altLang="en-US" dirty="0"/>
              <a:t> 사용한 </a:t>
            </a:r>
            <a:r>
              <a:rPr lang="en-US" altLang="ko-KR" dirty="0" err="1"/>
              <a:t>Flickity</a:t>
            </a:r>
            <a:r>
              <a:rPr lang="en-US" altLang="ko-KR" dirty="0"/>
              <a:t> API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 err="1"/>
              <a:t>Flickity</a:t>
            </a:r>
            <a:r>
              <a:rPr lang="en-US" altLang="ko-KR" dirty="0"/>
              <a:t> </a:t>
            </a:r>
            <a:r>
              <a:rPr lang="ko-KR" altLang="en-US" dirty="0"/>
              <a:t>는 터치와 </a:t>
            </a:r>
            <a:r>
              <a:rPr lang="ko-KR" altLang="en-US" dirty="0" err="1"/>
              <a:t>반응형을</a:t>
            </a:r>
            <a:r>
              <a:rPr lang="ko-KR" altLang="en-US" dirty="0"/>
              <a:t> 지원하는 이미지 슬라이더 제이쿼리로써 다양한 스타일을 제공하는 특징을 가지고 있습니다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시연장면에서 보셨듯이 해당 지도반경의 </a:t>
            </a:r>
            <a:r>
              <a:rPr lang="ko-KR" altLang="en-US" dirty="0" err="1"/>
              <a:t>버스커</a:t>
            </a:r>
            <a:r>
              <a:rPr lang="ko-KR" altLang="en-US" dirty="0"/>
              <a:t> 정보들을 </a:t>
            </a:r>
            <a:r>
              <a:rPr lang="en-US" altLang="ko-KR" dirty="0" err="1"/>
              <a:t>Flickity</a:t>
            </a:r>
            <a:r>
              <a:rPr lang="en-US" altLang="ko-KR" dirty="0"/>
              <a:t> </a:t>
            </a:r>
            <a:r>
              <a:rPr lang="ko-KR" altLang="en-US" dirty="0" err="1"/>
              <a:t>카르셀로</a:t>
            </a:r>
            <a:r>
              <a:rPr lang="ko-KR" altLang="en-US" dirty="0"/>
              <a:t> 표시했습니다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1239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다음은 해당 </a:t>
            </a:r>
            <a:r>
              <a:rPr lang="ko-KR" altLang="en-US" dirty="0" err="1"/>
              <a:t>카르셀의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별도의 함수를 작성하지 않고 </a:t>
            </a:r>
            <a:r>
              <a:rPr lang="en-US" altLang="ko-KR" dirty="0"/>
              <a:t>data-</a:t>
            </a:r>
            <a:r>
              <a:rPr lang="en-US" altLang="ko-KR" dirty="0" err="1"/>
              <a:t>flickity</a:t>
            </a:r>
            <a:r>
              <a:rPr lang="en-US" altLang="ko-KR" dirty="0"/>
              <a:t> </a:t>
            </a:r>
            <a:r>
              <a:rPr lang="ko-KR" altLang="en-US" dirty="0" err="1"/>
              <a:t>커스텀</a:t>
            </a:r>
            <a:r>
              <a:rPr lang="ko-KR" altLang="en-US" dirty="0"/>
              <a:t> 속성을 이용하여 </a:t>
            </a:r>
            <a:r>
              <a:rPr lang="ko-KR" altLang="en-US" dirty="0" err="1"/>
              <a:t>플리키티</a:t>
            </a:r>
            <a:r>
              <a:rPr lang="ko-KR" altLang="en-US" dirty="0"/>
              <a:t> </a:t>
            </a:r>
            <a:r>
              <a:rPr lang="ko-KR" altLang="en-US" dirty="0" err="1"/>
              <a:t>카르셀을</a:t>
            </a:r>
            <a:r>
              <a:rPr lang="ko-KR" altLang="en-US" dirty="0"/>
              <a:t> 실행하였습니다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671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사진을 넣어 </a:t>
            </a:r>
            <a:r>
              <a:rPr lang="ko-KR" altLang="en-US" dirty="0" err="1" smtClean="0"/>
              <a:t>말어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754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또한 최근 </a:t>
            </a:r>
            <a:r>
              <a:rPr lang="en-US" altLang="ko-KR"/>
              <a:t>JTBC</a:t>
            </a:r>
            <a:r>
              <a:rPr lang="ko-KR" altLang="en-US"/>
              <a:t>에서는 비기어게인이라는 버스킹을 소재로 한 예능 프로그램을 두차례나 제작하여 좋은 반응을 받았습니다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867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이전의 내용들과 위의 차트에서 나타나듯이 버스킹에 대한 수요는 나날이 증가하고 있는 추세입니다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19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432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버스킹 플레이는 메인에 공연일정이 나와있어 공연일정을 한눈에 확인 할 수 있다는 장점이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74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버스킹 플레이는 메인에 공연일정이 나와있어 공연일정을 한눈에 확인 할 수 있다는 장점이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04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=""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=""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=""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2018/12/16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jpe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jpe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7.png"/><Relationship Id="rId4" Type="http://schemas.openxmlformats.org/officeDocument/2006/relationships/image" Target="../media/image7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369988" y="2750638"/>
            <a:ext cx="25154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00" spc="-15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4100" spc="-15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222B34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=""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=""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=""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4041680" y="3668526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02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5620" b="8830"/>
          <a:stretch>
            <a:fillRect/>
          </a:stretch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 Light"/>
                <a:ea typeface="나눔바른고딕 Light"/>
              </a:rPr>
              <a:t>보기 쉬운 공연 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 Light"/>
                <a:ea typeface="나눔바른고딕 Light"/>
              </a:rPr>
              <a:t>버스커 소개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버스커 홍보 어려움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63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버스킹 특징을 살리지 못함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제한된 타켓층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 쉬운 공연 일정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소개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홍보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버스킹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특징을 살리지 못함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7562" y="3391316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위주의 일회성 정보 제공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187561" y="3933449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일반인이 즐길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부족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9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1578127" y="1871514"/>
            <a:ext cx="1281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32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endParaRPr lang="en-US" altLang="zh-CN" sz="32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56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="" xmlns:a16="http://schemas.microsoft.com/office/drawing/2014/main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="" xmlns:a16="http://schemas.microsoft.com/office/drawing/2014/main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="" xmlns:a16="http://schemas.microsoft.com/office/drawing/2014/main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1F7A9388-8A3B-4D9F-86FF-BCC42BBAEABC}"/>
              </a:ext>
            </a:extLst>
          </p:cNvPr>
          <p:cNvSpPr/>
          <p:nvPr/>
        </p:nvSpPr>
        <p:spPr>
          <a:xfrm>
            <a:off x="725330" y="3381563"/>
            <a:ext cx="2133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2126353" y="2021844"/>
            <a:ext cx="732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="" xmlns:a16="http://schemas.microsoft.com/office/drawing/2014/main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="" xmlns:a16="http://schemas.microsoft.com/office/drawing/2014/main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="" xmlns:a16="http://schemas.microsoft.com/office/drawing/2014/main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=""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=""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=""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2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</a:t>
            </a:r>
            <a:endParaRPr lang="en-US" altLang="zh-CN" sz="2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2126353" y="2021844"/>
            <a:ext cx="732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5" name="Group 35">
            <a:extLst>
              <a:ext uri="{FF2B5EF4-FFF2-40B4-BE49-F238E27FC236}">
                <a16:creationId xmlns="" xmlns:a16="http://schemas.microsoft.com/office/drawing/2014/main" id="{4C13581F-D7D9-49B8-972E-2761F606FF36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1468668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46" name="Rectangle 24">
              <a:extLst>
                <a:ext uri="{FF2B5EF4-FFF2-40B4-BE49-F238E27FC236}">
                  <a16:creationId xmlns="" xmlns:a16="http://schemas.microsoft.com/office/drawing/2014/main" id="{1EE99D02-BAC0-4FB2-9821-BA3A85C33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7" name="Freeform 26">
              <a:extLst>
                <a:ext uri="{FF2B5EF4-FFF2-40B4-BE49-F238E27FC236}">
                  <a16:creationId xmlns="" xmlns:a16="http://schemas.microsoft.com/office/drawing/2014/main" id="{D105B37C-FD1B-4E6D-8C31-ECBE3119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="" xmlns:a16="http://schemas.microsoft.com/office/drawing/2014/main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="" xmlns:a16="http://schemas.microsoft.com/office/drawing/2014/main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="" xmlns:a16="http://schemas.microsoft.com/office/drawing/2014/main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=""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=""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=""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EC5FE752-016E-46FC-A498-3EF5413EDD87}"/>
              </a:ext>
            </a:extLst>
          </p:cNvPr>
          <p:cNvSpPr/>
          <p:nvPr/>
        </p:nvSpPr>
        <p:spPr>
          <a:xfrm>
            <a:off x="6368683" y="1992305"/>
            <a:ext cx="1624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양방향 소통</a:t>
            </a:r>
            <a:endParaRPr lang="en-US" altLang="zh-CN" sz="2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1649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 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2126353" y="2021844"/>
            <a:ext cx="732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65" y="1921121"/>
            <a:ext cx="5400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4385" y="3225251"/>
            <a:ext cx="1668780" cy="697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4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일반인</a:t>
            </a:r>
          </a:p>
        </p:txBody>
      </p:sp>
      <p:grpSp>
        <p:nvGrpSpPr>
          <p:cNvPr id="14" name="Group 112"/>
          <p:cNvGrpSpPr/>
          <p:nvPr/>
        </p:nvGrpSpPr>
        <p:grpSpPr>
          <a:xfrm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/>
            <p:cNvSpPr/>
            <p:nvPr/>
          </p:nvSpPr>
          <p:spPr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6" name="AutoShape 111"/>
            <p:cNvSpPr/>
            <p:nvPr/>
          </p:nvSpPr>
          <p:spPr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17" name="AutoShape 112"/>
          <p:cNvSpPr/>
          <p:nvPr/>
        </p:nvSpPr>
        <p:spPr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500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/>
              <a:ea typeface="Arial"/>
              <a:sym typeface="Arial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/>
            <p:cNvSpPr/>
            <p:nvPr/>
          </p:nvSpPr>
          <p:spPr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20" name="AutoShape 114"/>
            <p:cNvSpPr/>
            <p:nvPr/>
          </p:nvSpPr>
          <p:spPr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21" name="矩形 2"/>
          <p:cNvSpPr/>
          <p:nvPr/>
        </p:nvSpPr>
        <p:spPr>
          <a:xfrm>
            <a:off x="446800" y="472216"/>
            <a:ext cx="7019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이점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/>
          <p:cNvSpPr/>
          <p:nvPr/>
        </p:nvSpPr>
        <p:spPr>
          <a:xfrm>
            <a:off x="4147185" y="3225250"/>
            <a:ext cx="859155" cy="639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</a:p>
        </p:txBody>
      </p:sp>
      <p:sp>
        <p:nvSpPr>
          <p:cNvPr id="35" name="矩形 27"/>
          <p:cNvSpPr/>
          <p:nvPr/>
        </p:nvSpPr>
        <p:spPr>
          <a:xfrm>
            <a:off x="6404646" y="3225250"/>
            <a:ext cx="2226735" cy="63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75385" y="3225251"/>
            <a:ext cx="859155" cy="6399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일반인</a:t>
            </a:r>
          </a:p>
        </p:txBody>
      </p:sp>
      <p:grpSp>
        <p:nvGrpSpPr>
          <p:cNvPr id="14" name="Group 112"/>
          <p:cNvGrpSpPr/>
          <p:nvPr/>
        </p:nvGrpSpPr>
        <p:grpSpPr>
          <a:xfrm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/>
            <p:cNvSpPr/>
            <p:nvPr/>
          </p:nvSpPr>
          <p:spPr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6" name="AutoShape 111"/>
            <p:cNvSpPr/>
            <p:nvPr/>
          </p:nvSpPr>
          <p:spPr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17" name="AutoShape 112"/>
          <p:cNvSpPr/>
          <p:nvPr/>
        </p:nvSpPr>
        <p:spPr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500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/>
              <a:ea typeface="Arial"/>
              <a:sym typeface="Arial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/>
            <p:cNvSpPr/>
            <p:nvPr/>
          </p:nvSpPr>
          <p:spPr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20" name="AutoShape 114"/>
            <p:cNvSpPr/>
            <p:nvPr/>
          </p:nvSpPr>
          <p:spPr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21" name="矩形 2"/>
          <p:cNvSpPr/>
          <p:nvPr/>
        </p:nvSpPr>
        <p:spPr>
          <a:xfrm>
            <a:off x="446800" y="472216"/>
            <a:ext cx="7019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이점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/>
          <p:cNvSpPr/>
          <p:nvPr/>
        </p:nvSpPr>
        <p:spPr>
          <a:xfrm>
            <a:off x="3747135" y="3225250"/>
            <a:ext cx="1668780" cy="697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4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</a:p>
        </p:txBody>
      </p:sp>
      <p:sp>
        <p:nvSpPr>
          <p:cNvPr id="35" name="矩形 27"/>
          <p:cNvSpPr/>
          <p:nvPr/>
        </p:nvSpPr>
        <p:spPr>
          <a:xfrm>
            <a:off x="6404646" y="3225250"/>
            <a:ext cx="2226735" cy="63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75385" y="3225251"/>
            <a:ext cx="859155" cy="906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일반인</a:t>
            </a:r>
          </a:p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14" name="Group 112"/>
          <p:cNvGrpSpPr/>
          <p:nvPr/>
        </p:nvGrpSpPr>
        <p:grpSpPr>
          <a:xfrm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/>
            <p:cNvSpPr/>
            <p:nvPr/>
          </p:nvSpPr>
          <p:spPr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6" name="AutoShape 111"/>
            <p:cNvSpPr/>
            <p:nvPr/>
          </p:nvSpPr>
          <p:spPr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17" name="AutoShape 112"/>
          <p:cNvSpPr/>
          <p:nvPr/>
        </p:nvSpPr>
        <p:spPr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500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/>
              <a:ea typeface="Arial"/>
              <a:sym typeface="Arial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/>
            <p:cNvSpPr/>
            <p:nvPr/>
          </p:nvSpPr>
          <p:spPr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20" name="AutoShape 114"/>
            <p:cNvSpPr/>
            <p:nvPr/>
          </p:nvSpPr>
          <p:spPr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21" name="矩形 2"/>
          <p:cNvSpPr/>
          <p:nvPr/>
        </p:nvSpPr>
        <p:spPr>
          <a:xfrm>
            <a:off x="446800" y="472216"/>
            <a:ext cx="7019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이점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/>
          <p:cNvSpPr/>
          <p:nvPr/>
        </p:nvSpPr>
        <p:spPr>
          <a:xfrm>
            <a:off x="4147185" y="3225250"/>
            <a:ext cx="859155" cy="639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</a:p>
        </p:txBody>
      </p:sp>
      <p:sp>
        <p:nvSpPr>
          <p:cNvPr id="35" name="矩形 27"/>
          <p:cNvSpPr/>
          <p:nvPr/>
        </p:nvSpPr>
        <p:spPr>
          <a:xfrm>
            <a:off x="6404646" y="3225250"/>
            <a:ext cx="2226735" cy="697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4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9060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타켓층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196099" y="3497967"/>
            <a:ext cx="1146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일반인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관객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)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3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55374" y="3497969"/>
            <a:ext cx="675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3584093" y="349174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무대제공자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4" y="1679510"/>
            <a:ext cx="1585426" cy="15854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03" y="1810139"/>
            <a:ext cx="1384276" cy="1384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5" y="1808415"/>
            <a:ext cx="1386000" cy="1386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2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DDA22EB-20CE-408C-85B4-8B6AF0706B36}"/>
              </a:ext>
            </a:extLst>
          </p:cNvPr>
          <p:cNvSpPr txBox="1"/>
          <p:nvPr/>
        </p:nvSpPr>
        <p:spPr>
          <a:xfrm>
            <a:off x="210032" y="336563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zh-CN" altLang="en-US" sz="3600" dirty="0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F0A0F34D-04C9-4B6F-9537-C4B94B15C82E}"/>
              </a:ext>
            </a:extLst>
          </p:cNvPr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DA28BF9B-EF97-4747-AD9D-72C93554A059}"/>
              </a:ext>
            </a:extLst>
          </p:cNvPr>
          <p:cNvSpPr txBox="1"/>
          <p:nvPr/>
        </p:nvSpPr>
        <p:spPr>
          <a:xfrm>
            <a:off x="949810" y="1044449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zh-CN" altLang="en-US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4CB3FFBD-331E-42F6-83E7-4E7290D02507}"/>
              </a:ext>
            </a:extLst>
          </p:cNvPr>
          <p:cNvSpPr/>
          <p:nvPr/>
        </p:nvSpPr>
        <p:spPr>
          <a:xfrm>
            <a:off x="8153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697FF0D-B812-4518-824F-8AF2AC26DB85}"/>
              </a:ext>
            </a:extLst>
          </p:cNvPr>
          <p:cNvSpPr/>
          <p:nvPr/>
        </p:nvSpPr>
        <p:spPr>
          <a:xfrm>
            <a:off x="854576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61AD739D-6B1B-41EA-8079-419F27465730}"/>
              </a:ext>
            </a:extLst>
          </p:cNvPr>
          <p:cNvSpPr/>
          <p:nvPr/>
        </p:nvSpPr>
        <p:spPr>
          <a:xfrm>
            <a:off x="24881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E39C0C3-772E-4B36-B074-9A7345360EAE}"/>
              </a:ext>
            </a:extLst>
          </p:cNvPr>
          <p:cNvSpPr/>
          <p:nvPr/>
        </p:nvSpPr>
        <p:spPr>
          <a:xfrm>
            <a:off x="2344677" y="3069531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주요기능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F45FF37A-03C7-4681-8C7A-BB81B7A4E0AF}"/>
              </a:ext>
            </a:extLst>
          </p:cNvPr>
          <p:cNvSpPr/>
          <p:nvPr/>
        </p:nvSpPr>
        <p:spPr>
          <a:xfrm>
            <a:off x="40920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2F5E705C-613F-431D-9818-5CD0BE8539EB}"/>
              </a:ext>
            </a:extLst>
          </p:cNvPr>
          <p:cNvSpPr/>
          <p:nvPr/>
        </p:nvSpPr>
        <p:spPr>
          <a:xfrm>
            <a:off x="4347765" y="3069531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BA9CD052-A7F1-4058-8F7A-03A277ACB590}"/>
              </a:ext>
            </a:extLst>
          </p:cNvPr>
          <p:cNvSpPr/>
          <p:nvPr/>
        </p:nvSpPr>
        <p:spPr>
          <a:xfrm>
            <a:off x="57168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F09E2613-AA62-40E9-A789-F6A2C1BFA7CA}"/>
              </a:ext>
            </a:extLst>
          </p:cNvPr>
          <p:cNvSpPr/>
          <p:nvPr/>
        </p:nvSpPr>
        <p:spPr>
          <a:xfrm>
            <a:off x="5482028" y="3069531"/>
            <a:ext cx="1510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320AB2B9-C84D-4831-B7F4-B6979398F0C3}"/>
              </a:ext>
            </a:extLst>
          </p:cNvPr>
          <p:cNvSpPr/>
          <p:nvPr/>
        </p:nvSpPr>
        <p:spPr>
          <a:xfrm>
            <a:off x="729118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23BB013-6740-498D-8F30-E109BBBB1D3F}"/>
              </a:ext>
            </a:extLst>
          </p:cNvPr>
          <p:cNvSpPr/>
          <p:nvPr/>
        </p:nvSpPr>
        <p:spPr>
          <a:xfrm>
            <a:off x="7330439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35B809C4-5FEA-410E-B945-C8E99E3168E7}"/>
              </a:ext>
            </a:extLst>
          </p:cNvPr>
          <p:cNvSpPr txBox="1"/>
          <p:nvPr/>
        </p:nvSpPr>
        <p:spPr>
          <a:xfrm>
            <a:off x="924152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F75C41DC-A784-4EED-9C7A-DDA83A9D9C79}"/>
              </a:ext>
            </a:extLst>
          </p:cNvPr>
          <p:cNvSpPr txBox="1"/>
          <p:nvPr/>
        </p:nvSpPr>
        <p:spPr>
          <a:xfrm>
            <a:off x="2615701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4B8F62E-2895-474D-8436-CCA11BEA2F3F}"/>
              </a:ext>
            </a:extLst>
          </p:cNvPr>
          <p:cNvSpPr txBox="1"/>
          <p:nvPr/>
        </p:nvSpPr>
        <p:spPr>
          <a:xfrm>
            <a:off x="4220315" y="2016447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FE2226A0-E0FA-4B03-98BB-815BDC71D906}"/>
              </a:ext>
            </a:extLst>
          </p:cNvPr>
          <p:cNvSpPr txBox="1"/>
          <p:nvPr/>
        </p:nvSpPr>
        <p:spPr>
          <a:xfrm>
            <a:off x="5845107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4F12D664-4B09-4167-AF76-AAE290FDA9DB}"/>
              </a:ext>
            </a:extLst>
          </p:cNvPr>
          <p:cNvSpPr txBox="1"/>
          <p:nvPr/>
        </p:nvSpPr>
        <p:spPr>
          <a:xfrm>
            <a:off x="7419403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 기능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571580" cy="338554"/>
            <a:chOff x="3193349" y="3028037"/>
            <a:chExt cx="1571580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공연 위치 표시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616464" cy="338554"/>
            <a:chOff x="4727883" y="3028037"/>
            <a:chExt cx="1616464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일정 신청</a:t>
              </a: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1159609" cy="338554"/>
            <a:chOff x="4727883" y="3028037"/>
            <a:chExt cx="1159609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개인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피드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03683" y="3608231"/>
            <a:ext cx="1159609" cy="338554"/>
            <a:chOff x="4727883" y="3028037"/>
            <a:chExt cx="1159609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회원 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공연 위치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오늘의 공연 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위치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해당 팀의 정보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7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31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1038808"/>
            <a:ext cx="4531520" cy="360834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7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="" xmlns:a16="http://schemas.microsoft.com/office/drawing/2014/main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="" xmlns:a16="http://schemas.microsoft.com/office/drawing/2014/main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="" xmlns:a16="http://schemas.microsoft.com/office/drawing/2014/main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="" xmlns:a16="http://schemas.microsoft.com/office/drawing/2014/main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="" xmlns:a16="http://schemas.microsoft.com/office/drawing/2014/main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="" xmlns:a16="http://schemas.microsoft.com/office/drawing/2014/main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8085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일정 신청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17241" y="1887278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등록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신청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8" t="20419" r="24631" b="-208"/>
          <a:stretch/>
        </p:blipFill>
        <p:spPr>
          <a:xfrm>
            <a:off x="388528" y="1032162"/>
            <a:ext cx="4488272" cy="374765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18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다양한 종류의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스케쥴 관리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29900" r="1310"/>
          <a:stretch>
            <a:fillRect/>
          </a:stretch>
        </p:blipFill>
        <p:spPr>
          <a:xfrm>
            <a:off x="259997" y="1079539"/>
            <a:ext cx="5004521" cy="357558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297006" y="1860103"/>
            <a:ext cx="2371499" cy="70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다양한 방법으로 홍보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23055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댓글을 통한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양방향 소통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5990" t="9710" r="17530" b="4570"/>
          <a:stretch>
            <a:fillRect/>
          </a:stretch>
        </p:blipFill>
        <p:spPr>
          <a:xfrm>
            <a:off x="346145" y="1038319"/>
            <a:ext cx="4971781" cy="3472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="" xmlns:a16="http://schemas.microsoft.com/office/drawing/2014/main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="" xmlns:a16="http://schemas.microsoft.com/office/drawing/2014/main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="" xmlns:a16="http://schemas.microsoft.com/office/drawing/2014/main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="" xmlns:a16="http://schemas.microsoft.com/office/drawing/2014/main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="" xmlns:a16="http://schemas.microsoft.com/office/drawing/2014/main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="" xmlns:a16="http://schemas.microsoft.com/office/drawing/2014/main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제공자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승인 신청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거절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86160" y="3357452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정지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986574"/>
            <a:ext cx="4836321" cy="350922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1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91748" y="2093230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 영상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927576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317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36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159609" cy="338554"/>
            <a:chOff x="3193349" y="3028037"/>
            <a:chExt cx="1159609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문서 작업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40833" y="3587837"/>
            <a:ext cx="1509064" cy="338554"/>
            <a:chOff x="4727883" y="3028037"/>
            <a:chExt cx="1509064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311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API 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구동 </a:t>
              </a:r>
              <a:r>
                <a:rPr lang="ko-KR" altLang="en-US" sz="1600" kern="1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원리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540833" y="3020325"/>
            <a:ext cx="1159609" cy="338554"/>
            <a:chOff x="4727883" y="3028037"/>
            <a:chExt cx="1159609" cy="338554"/>
          </a:xfrm>
        </p:grpSpPr>
        <p:grpSp>
          <p:nvGrpSpPr>
            <p:cNvPr id="30" name="그룹 29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환경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193349" y="3616268"/>
            <a:ext cx="1342351" cy="338554"/>
            <a:chOff x="4727883" y="3028037"/>
            <a:chExt cx="1342351" cy="338554"/>
          </a:xfrm>
        </p:grpSpPr>
        <p:grpSp>
          <p:nvGrpSpPr>
            <p:cNvPr id="44" name="그룹 43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6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144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시스템 구성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8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41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UI - </a:t>
            </a: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ProtoType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926195"/>
            <a:ext cx="7148945" cy="38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54182" y="387400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28037"/>
            <a:ext cx="747637" cy="338554"/>
            <a:chOff x="3193349" y="3028037"/>
            <a:chExt cx="747637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현황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1ED84EDF-6D20-40CB-82F4-D0D8A54B63CC}"/>
              </a:ext>
            </a:extLst>
          </p:cNvPr>
          <p:cNvGrpSpPr/>
          <p:nvPr/>
        </p:nvGrpSpPr>
        <p:grpSpPr>
          <a:xfrm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>
              <a:extLst>
                <a:ext uri="{FF2B5EF4-FFF2-40B4-BE49-F238E27FC236}">
                  <a16:creationId xmlns="" xmlns:a16="http://schemas.microsoft.com/office/drawing/2014/main" id="{47CF404B-B45D-4987-B666-AF99E1CE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17" name="AutoShape 127">
              <a:extLst>
                <a:ext uri="{FF2B5EF4-FFF2-40B4-BE49-F238E27FC236}">
                  <a16:creationId xmlns="" xmlns:a16="http://schemas.microsoft.com/office/drawing/2014/main" id="{C365FB4B-28E1-46C2-A223-FEF89539A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457720" y="3028037"/>
            <a:ext cx="1113121" cy="338554"/>
            <a:chOff x="4727883" y="3028037"/>
            <a:chExt cx="1113121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156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해결방안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133050" y="3028037"/>
            <a:ext cx="747637" cy="338554"/>
            <a:chOff x="4727883" y="3028037"/>
            <a:chExt cx="747637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타켓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2521" y="961067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9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4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82521" y="922595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496" y="1126345"/>
            <a:ext cx="3496497" cy="3407833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7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8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10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9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969" y="1432270"/>
            <a:ext cx="5003141" cy="31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>
          <a:xfrm>
            <a:off x="460376" y="847108"/>
            <a:ext cx="8226424" cy="3899106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MODELING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칸반보드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-313" r="18211" b="-1"/>
          <a:stretch/>
        </p:blipFill>
        <p:spPr>
          <a:xfrm>
            <a:off x="577970" y="887723"/>
            <a:ext cx="7954412" cy="37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1242"/>
          <a:stretch/>
        </p:blipFill>
        <p:spPr>
          <a:xfrm>
            <a:off x="4637538" y="927332"/>
            <a:ext cx="3062410" cy="37124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8364"/>
          <a:stretch/>
        </p:blipFill>
        <p:spPr>
          <a:xfrm>
            <a:off x="992514" y="926196"/>
            <a:ext cx="3053368" cy="37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486" b="845"/>
          <a:stretch/>
        </p:blipFill>
        <p:spPr>
          <a:xfrm>
            <a:off x="1108546" y="849251"/>
            <a:ext cx="6837036" cy="3851192"/>
          </a:xfrm>
          <a:prstGeom prst="rect">
            <a:avLst/>
          </a:prstGeom>
        </p:spPr>
      </p:pic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slack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41841"/>
          <a:stretch/>
        </p:blipFill>
        <p:spPr>
          <a:xfrm>
            <a:off x="1098550" y="1084984"/>
            <a:ext cx="4399172" cy="35053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2022"/>
          <a:stretch/>
        </p:blipFill>
        <p:spPr>
          <a:xfrm>
            <a:off x="4011758" y="1021653"/>
            <a:ext cx="3305174" cy="3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10515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FRONT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252546" y="1067969"/>
            <a:ext cx="8551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BACK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7" y="1610826"/>
            <a:ext cx="2446884" cy="1356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" y="3455720"/>
            <a:ext cx="1225925" cy="1019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58" y="3395955"/>
            <a:ext cx="971013" cy="971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3" y="3155699"/>
            <a:ext cx="1778911" cy="959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7024151" y="1733069"/>
            <a:ext cx="1700938" cy="10619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6305469" y="3140855"/>
            <a:ext cx="1324977" cy="922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5611088" y="1809786"/>
            <a:ext cx="1177791" cy="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646173" y="1122729"/>
            <a:ext cx="18819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112787" y="1234225"/>
            <a:ext cx="1346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 KIT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4080"/>
          <a:stretch/>
        </p:blipFill>
        <p:spPr>
          <a:xfrm>
            <a:off x="859905" y="2044871"/>
            <a:ext cx="1433843" cy="9995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3214631"/>
            <a:ext cx="1968645" cy="1012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2472462"/>
            <a:ext cx="1802067" cy="1143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2153305"/>
            <a:ext cx="983436" cy="979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7667209" y="2058151"/>
            <a:ext cx="1043256" cy="1175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55" y="3527805"/>
            <a:ext cx="1539294" cy="588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0" y="2213725"/>
            <a:ext cx="918645" cy="9186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2162"/>
            <a:ext cx="1905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5806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034106" y="1052809"/>
            <a:ext cx="16902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813540"/>
            <a:ext cx="1764123" cy="5074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7" y="2669173"/>
            <a:ext cx="1819580" cy="603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7" y="1791313"/>
            <a:ext cx="1452236" cy="6766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2812" r="31446" b="21385"/>
          <a:stretch/>
        </p:blipFill>
        <p:spPr>
          <a:xfrm>
            <a:off x="1906791" y="3653671"/>
            <a:ext cx="1080655" cy="845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548977"/>
            <a:ext cx="1205160" cy="10545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0" y="3318888"/>
            <a:ext cx="1142178" cy="1159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" y="2599655"/>
            <a:ext cx="1250162" cy="7863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61" y="2163604"/>
            <a:ext cx="1428750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2" y="3135718"/>
            <a:ext cx="1229870" cy="1229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0" y="1502340"/>
            <a:ext cx="1254598" cy="12545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98" y="2992815"/>
            <a:ext cx="1545189" cy="70395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46717" y="1699405"/>
            <a:ext cx="1646551" cy="874372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31" name="직사각형 30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34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19208" y="375840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37647" y="2459428"/>
            <a:ext cx="681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Response</a:t>
            </a: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1639975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3436868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55" name="직사각형 54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57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9538" y="3767109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4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42766" y="1968634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4481073" y="153879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간략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43765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2" name="타원 1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828356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404700" y="3680690"/>
            <a:ext cx="59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9" name="타원 1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698329" y="2672681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66675" y="3059789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지도에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마커로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2" y="1175044"/>
            <a:ext cx="649644" cy="649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28666" y="316551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지역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21" name="위쪽 화살표 2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81068" y="205696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56801" y="2070397"/>
            <a:ext cx="56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705" y="2396094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배열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5479" y="3441898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0756" y="3251282"/>
            <a:ext cx="188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7" name="타원 16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10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061045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26506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41008" y="266265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21119" y="3028371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MAP &amp; 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13" y="2044999"/>
            <a:ext cx="4134703" cy="222390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60521" y="2124385"/>
            <a:ext cx="879894" cy="316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1170" y="2083268"/>
            <a:ext cx="3381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="" xmlns:a16="http://schemas.microsoft.com/office/drawing/2014/main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40" name="AutoShape 37">
              <a:extLst>
                <a:ext uri="{FF2B5EF4-FFF2-40B4-BE49-F238E27FC236}">
                  <a16:creationId xmlns="" xmlns:a16="http://schemas.microsoft.com/office/drawing/2014/main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1" name="AutoShape 38">
              <a:extLst>
                <a:ext uri="{FF2B5EF4-FFF2-40B4-BE49-F238E27FC236}">
                  <a16:creationId xmlns="" xmlns:a16="http://schemas.microsoft.com/office/drawing/2014/main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2" name="AutoShape 39">
              <a:extLst>
                <a:ext uri="{FF2B5EF4-FFF2-40B4-BE49-F238E27FC236}">
                  <a16:creationId xmlns="" xmlns:a16="http://schemas.microsoft.com/office/drawing/2014/main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="" xmlns:a16="http://schemas.microsoft.com/office/drawing/2014/main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="" xmlns:a16="http://schemas.microsoft.com/office/drawing/2014/main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="" xmlns:a16="http://schemas.microsoft.com/office/drawing/2014/main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4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="" xmlns:a16="http://schemas.microsoft.com/office/drawing/2014/main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20505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48291" y="1777954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45019" y="3034530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400427" y="1777954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582660" y="3034530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752563" y="1777954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920301" y="3034530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03021" y="2769883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황무현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4256" y="2769883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이태형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95100" y="2769882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서영준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88638" y="4072472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김희정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26279" y="4072471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이광호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63920" y="4072470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이용찬</a:t>
            </a:r>
          </a:p>
        </p:txBody>
      </p:sp>
    </p:spTree>
    <p:extLst>
      <p:ext uri="{BB962C8B-B14F-4D97-AF65-F5344CB8AC3E}">
        <p14:creationId xmlns:p14="http://schemas.microsoft.com/office/powerpoint/2010/main" val="303337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8997" y="853082"/>
            <a:ext cx="3396919" cy="274942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90" y="1101012"/>
            <a:ext cx="3577866" cy="26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맑은 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1547986" y="2491439"/>
            <a:ext cx="5969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Arial" panose="020B0604020202020204" pitchFamily="34" charset="0"/>
              </a:rPr>
              <a:t>Presentation </a:t>
            </a:r>
            <a:r>
              <a:rPr lang="en-US" altLang="zh-CN" sz="40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INDIESKER</a:t>
            </a:r>
            <a:endParaRPr lang="zh-CN" altLang="en-US" sz="40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890420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=""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=""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=""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139180" y="3251324"/>
            <a:ext cx="47918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600" dirty="0">
                <a:solidFill>
                  <a:srgbClr val="222B34"/>
                </a:solidFill>
                <a:latin typeface="Arial"/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7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쉬운 공연 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1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02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5620" b="8830"/>
          <a:stretch>
            <a:fillRect/>
          </a:stretch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보기 쉬운 공연 일정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0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 Light"/>
                <a:ea typeface="나눔바른고딕 Light"/>
              </a:rPr>
              <a:t>버스커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2000000000000000000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20000000000000000000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1230</Words>
  <Application>Microsoft Office PowerPoint</Application>
  <PresentationFormat>화면 슬라이드 쇼(16:9)</PresentationFormat>
  <Paragraphs>311</Paragraphs>
  <Slides>60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Calibri Light</vt:lpstr>
      <vt:lpstr>Arial</vt:lpstr>
      <vt:lpstr>맑은 고딕</vt:lpstr>
      <vt:lpstr>돋움체</vt:lpstr>
      <vt:lpstr>함초롬돋움</vt:lpstr>
      <vt:lpstr>나눔바른고딕 Light</vt:lpstr>
      <vt:lpstr>나눔바른고딕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pptmoa.com</cp:keywords>
  <cp:lastModifiedBy/>
  <cp:revision>7</cp:revision>
  <dcterms:created xsi:type="dcterms:W3CDTF">2018-09-27T07:27:54Z</dcterms:created>
  <dcterms:modified xsi:type="dcterms:W3CDTF">2018-12-17T04:17:31Z</dcterms:modified>
  <cp:category>pptmoa.com</cp:category>
  <cp:contentStatus>pptmoa.com</cp:contentStatus>
  <cp:version>0906.0100.01</cp:version>
</cp:coreProperties>
</file>